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Ex1.xml" ContentType="application/vnd.ms-office.chartex+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38" d="100"/>
          <a:sy n="38" d="100"/>
        </p:scale>
        <p:origin x="44" y="-4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PC\Documents\NVIVO%20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spc="0" baseline="0">
                <a:solidFill>
                  <a:srgbClr val="FF0000"/>
                </a:solidFill>
                <a:latin typeface="+mn-lt"/>
                <a:ea typeface="+mn-ea"/>
                <a:cs typeface="+mn-cs"/>
              </a:defRPr>
            </a:pPr>
            <a:r>
              <a:rPr lang="en-US" sz="3600" b="1" dirty="0">
                <a:solidFill>
                  <a:srgbClr val="FF0000"/>
                </a:solidFill>
                <a:latin typeface="+mj-lt"/>
              </a:rPr>
              <a:t>EXPERIENCES,PVERs  AWARENESS</a:t>
            </a:r>
            <a:r>
              <a:rPr lang="en-US" sz="3600" b="1" baseline="0" dirty="0">
                <a:solidFill>
                  <a:srgbClr val="FF0000"/>
                </a:solidFill>
                <a:latin typeface="+mj-lt"/>
              </a:rPr>
              <a:t> AND REPORTING</a:t>
            </a:r>
            <a:endParaRPr lang="en-US" sz="3600" b="1" dirty="0">
              <a:solidFill>
                <a:srgbClr val="FF0000"/>
              </a:solidFill>
              <a:latin typeface="+mj-lt"/>
            </a:endParaRPr>
          </a:p>
        </c:rich>
      </c:tx>
      <c:overlay val="0"/>
      <c:spPr>
        <a:noFill/>
        <a:ln>
          <a:noFill/>
        </a:ln>
        <a:effectLst/>
      </c:spPr>
      <c:txPr>
        <a:bodyPr rot="0" spcFirstLastPara="1" vertOverflow="ellipsis" vert="horz" wrap="square" anchor="ctr" anchorCtr="1"/>
        <a:lstStyle/>
        <a:p>
          <a:pPr>
            <a:defRPr sz="3600" b="0" i="0" u="none" strike="noStrike" kern="1200" spc="0" baseline="0">
              <a:solidFill>
                <a:srgbClr val="FF0000"/>
              </a:solidFill>
              <a:latin typeface="+mn-lt"/>
              <a:ea typeface="+mn-ea"/>
              <a:cs typeface="+mn-cs"/>
            </a:defRPr>
          </a:pPr>
          <a:endParaRPr lang="en-US"/>
        </a:p>
      </c:txPr>
    </c:title>
    <c:autoTitleDeleted val="0"/>
    <c:plotArea>
      <c:layout/>
      <c:barChart>
        <c:barDir val="col"/>
        <c:grouping val="clustered"/>
        <c:varyColors val="0"/>
        <c:ser>
          <c:idx val="0"/>
          <c:order val="0"/>
          <c:tx>
            <c:strRef>
              <c:f>'[Chart in Microsoft PowerPoint]PARAMETRTIC RESPONSES'!$L$18</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rgbClr val="FF0000"/>
                    </a:solidFill>
                    <a:latin typeface="+mn-lt"/>
                    <a:ea typeface="+mn-ea"/>
                    <a:cs typeface="+mn-cs"/>
                  </a:defRPr>
                </a:pPr>
                <a:endParaRPr lang="en-K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PowerPoint]PARAMETRTIC RESPONSES'!$M$17:$Q$17</c:f>
              <c:strCache>
                <c:ptCount val="5"/>
                <c:pt idx="0">
                  <c:v>EXPERIENCED PROBLEMS</c:v>
                </c:pt>
                <c:pt idx="1">
                  <c:v>AWARENESS OF PVERS PLATFORM</c:v>
                </c:pt>
                <c:pt idx="2">
                  <c:v>AWARENESS ON REPORTING ON QUALITY OF KITS</c:v>
                </c:pt>
                <c:pt idx="3">
                  <c:v>EVER REPORTED ON QUALITY OF KITS</c:v>
                </c:pt>
                <c:pt idx="4">
                  <c:v>REPORTED ON PVERS</c:v>
                </c:pt>
              </c:strCache>
            </c:strRef>
          </c:cat>
          <c:val>
            <c:numRef>
              <c:f>'[Chart in Microsoft PowerPoint]PARAMETRTIC RESPONSES'!$M$18:$Q$18</c:f>
              <c:numCache>
                <c:formatCode>0.0</c:formatCode>
                <c:ptCount val="5"/>
                <c:pt idx="0">
                  <c:v>30.303030303030305</c:v>
                </c:pt>
                <c:pt idx="1">
                  <c:v>82.828282828282823</c:v>
                </c:pt>
                <c:pt idx="2">
                  <c:v>36.363636363636367</c:v>
                </c:pt>
                <c:pt idx="3">
                  <c:v>44.444444444444443</c:v>
                </c:pt>
                <c:pt idx="4" formatCode="General">
                  <c:v>93</c:v>
                </c:pt>
              </c:numCache>
            </c:numRef>
          </c:val>
          <c:extLst>
            <c:ext xmlns:c16="http://schemas.microsoft.com/office/drawing/2014/chart" uri="{C3380CC4-5D6E-409C-BE32-E72D297353CC}">
              <c16:uniqueId val="{00000000-E569-4867-B6C7-193859344427}"/>
            </c:ext>
          </c:extLst>
        </c:ser>
        <c:ser>
          <c:idx val="1"/>
          <c:order val="1"/>
          <c:tx>
            <c:strRef>
              <c:f>'[Chart in Microsoft PowerPoint]PARAMETRTIC RESPONSES'!$L$19</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chemeClr val="tx1">
                        <a:lumMod val="75000"/>
                        <a:lumOff val="25000"/>
                      </a:schemeClr>
                    </a:solidFill>
                    <a:latin typeface="+mn-lt"/>
                    <a:ea typeface="+mn-ea"/>
                    <a:cs typeface="+mn-cs"/>
                  </a:defRPr>
                </a:pPr>
                <a:endParaRPr lang="en-K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PowerPoint]PARAMETRTIC RESPONSES'!$M$17:$Q$17</c:f>
              <c:strCache>
                <c:ptCount val="5"/>
                <c:pt idx="0">
                  <c:v>EXPERIENCED PROBLEMS</c:v>
                </c:pt>
                <c:pt idx="1">
                  <c:v>AWARENESS OF PVERS PLATFORM</c:v>
                </c:pt>
                <c:pt idx="2">
                  <c:v>AWARENESS ON REPORTING ON QUALITY OF KITS</c:v>
                </c:pt>
                <c:pt idx="3">
                  <c:v>EVER REPORTED ON QUALITY OF KITS</c:v>
                </c:pt>
                <c:pt idx="4">
                  <c:v>REPORTED ON PVERS</c:v>
                </c:pt>
              </c:strCache>
            </c:strRef>
          </c:cat>
          <c:val>
            <c:numRef>
              <c:f>'[Chart in Microsoft PowerPoint]PARAMETRTIC RESPONSES'!$M$19:$Q$19</c:f>
              <c:numCache>
                <c:formatCode>0.0</c:formatCode>
                <c:ptCount val="5"/>
                <c:pt idx="0">
                  <c:v>69.696969696969703</c:v>
                </c:pt>
                <c:pt idx="1">
                  <c:v>17.171717171717169</c:v>
                </c:pt>
                <c:pt idx="2">
                  <c:v>63.636363636363633</c:v>
                </c:pt>
                <c:pt idx="3">
                  <c:v>55.555555555555557</c:v>
                </c:pt>
                <c:pt idx="4" formatCode="General">
                  <c:v>6</c:v>
                </c:pt>
              </c:numCache>
            </c:numRef>
          </c:val>
          <c:extLst>
            <c:ext xmlns:c16="http://schemas.microsoft.com/office/drawing/2014/chart" uri="{C3380CC4-5D6E-409C-BE32-E72D297353CC}">
              <c16:uniqueId val="{00000001-E569-4867-B6C7-193859344427}"/>
            </c:ext>
          </c:extLst>
        </c:ser>
        <c:dLbls>
          <c:dLblPos val="outEnd"/>
          <c:showLegendKey val="0"/>
          <c:showVal val="1"/>
          <c:showCatName val="0"/>
          <c:showSerName val="0"/>
          <c:showPercent val="0"/>
          <c:showBubbleSize val="0"/>
        </c:dLbls>
        <c:gapWidth val="150"/>
        <c:axId val="119456495"/>
        <c:axId val="630541919"/>
      </c:barChart>
      <c:catAx>
        <c:axId val="119456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rgbClr val="FF0000"/>
                </a:solidFill>
                <a:latin typeface="+mn-lt"/>
                <a:ea typeface="+mn-ea"/>
                <a:cs typeface="+mn-cs"/>
              </a:defRPr>
            </a:pPr>
            <a:endParaRPr lang="en-KE"/>
          </a:p>
        </c:txPr>
        <c:crossAx val="630541919"/>
        <c:crosses val="autoZero"/>
        <c:auto val="1"/>
        <c:lblAlgn val="ctr"/>
        <c:lblOffset val="100"/>
        <c:noMultiLvlLbl val="0"/>
      </c:catAx>
      <c:valAx>
        <c:axId val="6305419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sz="2800" b="1" dirty="0">
                    <a:solidFill>
                      <a:srgbClr val="FF0000"/>
                    </a:solidFill>
                  </a:rPr>
                  <a:t>PERCENTAGE RESPONDENTS</a:t>
                </a:r>
              </a:p>
            </c:rich>
          </c:tx>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KE"/>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en-KE"/>
          </a:p>
        </c:txPr>
        <c:crossAx val="1194564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K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K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rgbClr val="FF0000"/>
                </a:solidFill>
                <a:latin typeface="+mj-lt"/>
                <a:ea typeface="+mn-ea"/>
                <a:cs typeface="+mn-cs"/>
              </a:defRPr>
            </a:pPr>
            <a:r>
              <a:rPr lang="en-US" sz="3600" b="1" dirty="0">
                <a:solidFill>
                  <a:srgbClr val="FF0000"/>
                </a:solidFill>
                <a:latin typeface="+mj-lt"/>
              </a:rPr>
              <a:t>QUALITY ISSUES IDENTIFIED FROM THE KITS</a:t>
            </a:r>
          </a:p>
        </c:rich>
      </c:tx>
      <c:overlay val="0"/>
      <c:spPr>
        <a:noFill/>
        <a:ln>
          <a:noFill/>
        </a:ln>
        <a:effectLst/>
      </c:spPr>
      <c:txPr>
        <a:bodyPr rot="0" spcFirstLastPara="1" vertOverflow="ellipsis" vert="horz" wrap="square" anchor="ctr" anchorCtr="1"/>
        <a:lstStyle/>
        <a:p>
          <a:pPr>
            <a:defRPr sz="3200" b="0" i="0" u="none" strike="noStrike" kern="1200" spc="0" baseline="0">
              <a:solidFill>
                <a:srgbClr val="FF0000"/>
              </a:solidFill>
              <a:latin typeface="+mj-lt"/>
              <a:ea typeface="+mn-ea"/>
              <a:cs typeface="+mn-cs"/>
            </a:defRPr>
          </a:pPr>
          <a:endParaRPr lang="en-KE"/>
        </a:p>
      </c:txPr>
    </c:title>
    <c:autoTitleDeleted val="0"/>
    <c:plotArea>
      <c:layout/>
      <c:barChart>
        <c:barDir val="bar"/>
        <c:grouping val="clustered"/>
        <c:varyColors val="0"/>
        <c:ser>
          <c:idx val="0"/>
          <c:order val="0"/>
          <c:tx>
            <c:strRef>
              <c:f>Sheet1!$M$4</c:f>
              <c:strCache>
                <c:ptCount val="1"/>
                <c:pt idx="0">
                  <c:v>MENTIONS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tx1">
                        <a:lumMod val="75000"/>
                        <a:lumOff val="25000"/>
                      </a:schemeClr>
                    </a:solidFill>
                    <a:latin typeface="+mn-lt"/>
                    <a:ea typeface="+mn-ea"/>
                    <a:cs typeface="+mn-cs"/>
                  </a:defRPr>
                </a:pPr>
                <a:endParaRPr lang="en-K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Sheet1!$L$5:$L$15</c:f>
              <c:strCache>
                <c:ptCount val="11"/>
                <c:pt idx="0">
                  <c:v>CONTROLS PROBLEMS</c:v>
                </c:pt>
                <c:pt idx="1">
                  <c:v>DESCRIPANT RESULTS</c:v>
                </c:pt>
                <c:pt idx="2">
                  <c:v>CONTRADICTORY RESULTS</c:v>
                </c:pt>
                <c:pt idx="3">
                  <c:v>FAKE KITS</c:v>
                </c:pt>
                <c:pt idx="4">
                  <c:v>FALSE NEGATIVES</c:v>
                </c:pt>
                <c:pt idx="5">
                  <c:v>FALSE POSITIVES</c:v>
                </c:pt>
                <c:pt idx="6">
                  <c:v>FALSE RESULTS</c:v>
                </c:pt>
                <c:pt idx="7">
                  <c:v>FAULTY</c:v>
                </c:pt>
                <c:pt idx="8">
                  <c:v>INVALIDS</c:v>
                </c:pt>
                <c:pt idx="9">
                  <c:v>POOR PERFOMANCE</c:v>
                </c:pt>
                <c:pt idx="10">
                  <c:v>SUBSTANDARD</c:v>
                </c:pt>
              </c:strCache>
            </c:strRef>
          </c:cat>
          <c:val>
            <c:numRef>
              <c:f>Sheet1!$M$5:$M$15</c:f>
              <c:numCache>
                <c:formatCode>0.0</c:formatCode>
                <c:ptCount val="11"/>
                <c:pt idx="0">
                  <c:v>8.695652173913043</c:v>
                </c:pt>
                <c:pt idx="1">
                  <c:v>2.8985507246376812</c:v>
                </c:pt>
                <c:pt idx="2">
                  <c:v>5.7971014492753623</c:v>
                </c:pt>
                <c:pt idx="3">
                  <c:v>1.4492753623188406</c:v>
                </c:pt>
                <c:pt idx="4">
                  <c:v>15.942028985507244</c:v>
                </c:pt>
                <c:pt idx="5">
                  <c:v>46.376811594202898</c:v>
                </c:pt>
                <c:pt idx="6">
                  <c:v>11.594202898550725</c:v>
                </c:pt>
                <c:pt idx="7">
                  <c:v>8.695652173913043</c:v>
                </c:pt>
                <c:pt idx="8">
                  <c:v>7.2463768115942031</c:v>
                </c:pt>
                <c:pt idx="9">
                  <c:v>5.7971014492753623</c:v>
                </c:pt>
                <c:pt idx="10">
                  <c:v>4.3478260869565215</c:v>
                </c:pt>
              </c:numCache>
            </c:numRef>
          </c:val>
          <c:extLst>
            <c:ext xmlns:c16="http://schemas.microsoft.com/office/drawing/2014/chart" uri="{C3380CC4-5D6E-409C-BE32-E72D297353CC}">
              <c16:uniqueId val="{00000000-B3C5-4E9A-9D73-6618C1FF801F}"/>
            </c:ext>
          </c:extLst>
        </c:ser>
        <c:dLbls>
          <c:dLblPos val="outEnd"/>
          <c:showLegendKey val="0"/>
          <c:showVal val="1"/>
          <c:showCatName val="0"/>
          <c:showSerName val="0"/>
          <c:showPercent val="0"/>
          <c:showBubbleSize val="0"/>
        </c:dLbls>
        <c:gapWidth val="182"/>
        <c:axId val="764306480"/>
        <c:axId val="764292560"/>
      </c:barChart>
      <c:catAx>
        <c:axId val="764306480"/>
        <c:scaling>
          <c:orientation val="minMax"/>
        </c:scaling>
        <c:delete val="0"/>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sz="2800" b="1" dirty="0"/>
                  <a:t>OBSERVATIONS</a:t>
                </a:r>
              </a:p>
            </c:rich>
          </c:tx>
          <c:layout>
            <c:manualLayout>
              <c:xMode val="edge"/>
              <c:yMode val="edge"/>
              <c:x val="1.2297970819917112E-2"/>
              <c:y val="0.38677887614099721"/>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K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rgbClr val="FF0000"/>
                </a:solidFill>
                <a:latin typeface="+mn-lt"/>
                <a:ea typeface="+mn-ea"/>
                <a:cs typeface="+mn-cs"/>
              </a:defRPr>
            </a:pPr>
            <a:endParaRPr lang="en-KE"/>
          </a:p>
        </c:txPr>
        <c:crossAx val="764292560"/>
        <c:crosses val="autoZero"/>
        <c:auto val="1"/>
        <c:lblAlgn val="ctr"/>
        <c:lblOffset val="100"/>
        <c:noMultiLvlLbl val="0"/>
      </c:catAx>
      <c:valAx>
        <c:axId val="7642925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en-US" sz="2800" b="1" dirty="0"/>
                  <a:t>% MENTIONS</a:t>
                </a:r>
              </a:p>
              <a:p>
                <a:pPr>
                  <a:defRPr sz="2800" b="1"/>
                </a:pPr>
                <a:endParaRPr lang="en-US" sz="2800" b="1" dirty="0"/>
              </a:p>
            </c:rich>
          </c:tx>
          <c:overlay val="0"/>
          <c:spPr>
            <a:noFill/>
            <a:ln>
              <a:noFill/>
            </a:ln>
            <a:effectLst/>
          </c:spPr>
          <c:txPr>
            <a:bodyPr rot="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KE"/>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KE"/>
          </a:p>
        </c:txPr>
        <c:crossAx val="764306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KE"/>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Sheet4!$K$5:$K$15</cx:f>
        <cx:lvl ptCount="11">
          <cx:pt idx="0">CHANGE SUPPLIES</cx:pt>
          <cx:pt idx="1">CHECK FOR COUNTERFEITS</cx:pt>
          <cx:pt idx="2">IMPROVE QUALITY</cx:pt>
          <cx:pt idx="3">IMPROVE REGULATIONS</cx:pt>
          <cx:pt idx="4">KITS TO HAVE CONTROLS</cx:pt>
          <cx:pt idx="5">LAB OFFICERTRAINING</cx:pt>
          <cx:pt idx="6">LIST OF ACCREDITED KITS</cx:pt>
          <cx:pt idx="7">MEDICAL LAB OFFICERS IN PROCUREMENT</cx:pt>
          <cx:pt idx="8">REPORTING PLATFROM</cx:pt>
          <cx:pt idx="9">ROUTINE SURVEILLANCE</cx:pt>
          <cx:pt idx="10">VALIDATION AND APPROVAL</cx:pt>
        </cx:lvl>
      </cx:strDim>
      <cx:numDim type="val">
        <cx:f>Sheet4!$L$5:$L$15</cx:f>
        <cx:lvl ptCount="11" formatCode="0.0">
          <cx:pt idx="0">2.8985507246376812</cx:pt>
          <cx:pt idx="1">10.144927536231885</cx:pt>
          <cx:pt idx="2">24.637681159420293</cx:pt>
          <cx:pt idx="3">18.840579710144929</cx:pt>
          <cx:pt idx="4">17.391304347826086</cx:pt>
          <cx:pt idx="5">14.492753623188406</cx:pt>
          <cx:pt idx="6">4.3478260869565215</cx:pt>
          <cx:pt idx="7">13.043478260869565</cx:pt>
          <cx:pt idx="8">10.144927536231885</cx:pt>
          <cx:pt idx="9">14.492753623188406</cx:pt>
          <cx:pt idx="10">24.637681159420293</cx:pt>
        </cx:lvl>
      </cx:numDim>
    </cx:data>
  </cx:chartData>
  <cx:chart>
    <cx:title pos="t" align="ctr" overlay="0">
      <cx:tx>
        <cx:txData>
          <cx:v>SUGGESTIONS FOR IMPROVEMEMNT ON POOR QUALITY KITS</cx:v>
        </cx:txData>
      </cx:tx>
      <cx:spPr>
        <a:solidFill>
          <a:sysClr val="window" lastClr="FFFFFF"/>
        </a:solidFill>
      </cx:spPr>
      <cx:txPr>
        <a:bodyPr spcFirstLastPara="1" vertOverflow="ellipsis" horzOverflow="overflow" wrap="square" lIns="0" tIns="0" rIns="0" bIns="0" anchor="ctr" anchorCtr="1"/>
        <a:lstStyle/>
        <a:p>
          <a:pPr algn="ctr" rtl="0">
            <a:defRPr sz="3200">
              <a:latin typeface="+mj-lt"/>
            </a:defRPr>
          </a:pPr>
          <a:r>
            <a:rPr lang="en-US" sz="3200" b="1" i="0" u="none" strike="noStrike" baseline="0">
              <a:solidFill>
                <a:srgbClr val="FF0000"/>
              </a:solidFill>
              <a:latin typeface="+mj-lt"/>
            </a:rPr>
            <a:t>SUGGESTIONS FOR IMPROVEMEMNT ON POOR QUALITY KITS</a:t>
          </a:r>
        </a:p>
      </cx:txPr>
    </cx:title>
    <cx:plotArea>
      <cx:plotAreaRegion>
        <cx:series layoutId="funnel" uniqueId="{DA317779-F67C-4A83-98AE-62591FDCE320}">
          <cx:tx>
            <cx:txData>
              <cx:f>Sheet4!$L$4</cx:f>
              <cx:v>RESPONSES</cx:v>
            </cx:txData>
          </cx:tx>
          <cx:dataLabels>
            <cx:txPr>
              <a:bodyPr spcFirstLastPara="1" vertOverflow="ellipsis" horzOverflow="overflow" wrap="square" lIns="0" tIns="0" rIns="0" bIns="0" anchor="ctr" anchorCtr="1"/>
              <a:lstStyle/>
              <a:p>
                <a:pPr algn="ctr" rtl="0">
                  <a:defRPr sz="3200" b="1">
                    <a:solidFill>
                      <a:schemeClr val="bg1"/>
                    </a:solidFill>
                    <a:latin typeface="+mn-lt"/>
                  </a:defRPr>
                </a:pPr>
                <a:endParaRPr lang="en-US" sz="3200" b="1" i="0" u="none" strike="noStrike" baseline="0">
                  <a:solidFill>
                    <a:schemeClr val="bg1"/>
                  </a:solidFill>
                  <a:latin typeface="+mn-lt"/>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800" b="1">
                <a:solidFill>
                  <a:srgbClr val="FF0000"/>
                </a:solidFill>
                <a:latin typeface="+mn-lt"/>
              </a:defRPr>
            </a:pPr>
            <a:endParaRPr lang="en-US" sz="1800" b="1" i="0" u="none" strike="noStrike" baseline="0">
              <a:solidFill>
                <a:srgbClr val="FF0000"/>
              </a:solidFill>
              <a:latin typeface="+mn-lt"/>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KE"/>
          </a:p>
        </p:txBody>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KE"/>
          </a:p>
        </p:txBody>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txBody>
          <a:bodyPr/>
          <a:lstStyle/>
          <a:p>
            <a:endParaRPr lang="en-KE"/>
          </a:p>
        </p:txBody>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png"/><Relationship Id="rId7"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microsoft.com/office/2014/relationships/chartEx" Target="../charts/chartEx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824212" y="2848408"/>
            <a:ext cx="26695161"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i="0" u="none" strike="noStrike" cap="none" dirty="0">
                <a:solidFill>
                  <a:schemeClr val="lt1"/>
                </a:solidFill>
                <a:latin typeface="Arial"/>
                <a:ea typeface="Arial"/>
                <a:cs typeface="Arial"/>
                <a:sym typeface="Arial"/>
              </a:rPr>
              <a:t>Poor Quality Diagnostics A Threat To National Health Security </a:t>
            </a:r>
            <a:endParaRPr sz="8000" b="1" i="0" u="none" strike="noStrike" cap="none" dirty="0">
              <a:solidFill>
                <a:schemeClr val="dk1"/>
              </a:solidFill>
              <a:latin typeface="Arial"/>
              <a:ea typeface="Arial"/>
              <a:cs typeface="Arial"/>
              <a:sym typeface="Arial"/>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a:t>
            </a:r>
            <a:r>
              <a:rPr lang="en-GB" sz="3600" b="1" dirty="0">
                <a:solidFill>
                  <a:schemeClr val="lt1"/>
                </a:solidFill>
              </a:rPr>
              <a:t>aggreykeya@ymail.com</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713140" y="6175210"/>
            <a:ext cx="28681328" cy="13541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dirty="0">
                <a:solidFill>
                  <a:schemeClr val="dk1"/>
                </a:solidFill>
                <a:latin typeface="Calibri"/>
                <a:ea typeface="Calibri"/>
                <a:cs typeface="Calibri"/>
                <a:sym typeface="Calibri"/>
              </a:rPr>
              <a:t> </a:t>
            </a:r>
            <a:r>
              <a:rPr lang="en-GB" sz="5000" b="1" i="1" dirty="0">
                <a:solidFill>
                  <a:schemeClr val="dk1"/>
                </a:solidFill>
                <a:latin typeface="Calibri"/>
                <a:ea typeface="Calibri"/>
                <a:cs typeface="Calibri"/>
                <a:sym typeface="Calibri"/>
              </a:rPr>
              <a:t>  Aggrey keya</a:t>
            </a:r>
            <a:r>
              <a:rPr lang="en-GB" sz="4800" baseline="30000" dirty="0">
                <a:solidFill>
                  <a:srgbClr val="000000"/>
                </a:solidFill>
                <a:latin typeface="Calibri"/>
                <a:ea typeface="Calibri"/>
                <a:cs typeface="Calibri"/>
                <a:sym typeface="Calibri"/>
              </a:rPr>
              <a:t>1 </a:t>
            </a:r>
            <a:r>
              <a:rPr lang="en-GB" sz="5000" b="1" i="1" dirty="0">
                <a:solidFill>
                  <a:schemeClr val="dk1"/>
                </a:solidFill>
                <a:latin typeface="Calibri"/>
                <a:ea typeface="Calibri"/>
                <a:cs typeface="Calibri"/>
                <a:sym typeface="Calibri"/>
              </a:rPr>
              <a:t>, Kevin Oriki</a:t>
            </a:r>
            <a:r>
              <a:rPr lang="en-GB" sz="4800" b="1" i="1" baseline="30000" dirty="0">
                <a:latin typeface="Calibri"/>
                <a:ea typeface="Calibri"/>
                <a:cs typeface="Calibri"/>
                <a:sym typeface="Calibri"/>
              </a:rPr>
              <a:t>1</a:t>
            </a:r>
            <a:r>
              <a:rPr lang="en-GB" sz="5000" b="1" i="1" dirty="0">
                <a:solidFill>
                  <a:schemeClr val="dk1"/>
                </a:solidFill>
                <a:latin typeface="Calibri"/>
                <a:ea typeface="Calibri"/>
                <a:cs typeface="Calibri"/>
                <a:sym typeface="Calibri"/>
              </a:rPr>
              <a:t>  </a:t>
            </a:r>
            <a:endParaRPr dirty="0"/>
          </a:p>
          <a:p>
            <a:pPr marL="0" marR="0" lvl="0" indent="0" algn="ctr" rtl="0">
              <a:spcBef>
                <a:spcPts val="0"/>
              </a:spcBef>
              <a:spcAft>
                <a:spcPts val="0"/>
              </a:spcAft>
              <a:buNone/>
            </a:pPr>
            <a:r>
              <a:rPr lang="en-GB" sz="3200" dirty="0">
                <a:solidFill>
                  <a:srgbClr val="000000"/>
                </a:solidFill>
                <a:latin typeface="Arial"/>
                <a:ea typeface="Arial"/>
                <a:cs typeface="Arial"/>
                <a:sym typeface="Arial"/>
              </a:rPr>
              <a:t>1: </a:t>
            </a:r>
            <a:r>
              <a:rPr lang="en-GB" sz="3200" b="1" dirty="0">
                <a:solidFill>
                  <a:srgbClr val="000000"/>
                </a:solidFill>
                <a:latin typeface="Arial"/>
                <a:ea typeface="Arial"/>
                <a:cs typeface="Arial"/>
                <a:sym typeface="Arial"/>
              </a:rPr>
              <a:t>Department of Health, Kajiado County</a:t>
            </a:r>
            <a:endParaRPr b="1" dirty="0"/>
          </a:p>
        </p:txBody>
      </p:sp>
      <p:sp>
        <p:nvSpPr>
          <p:cNvPr id="96" name="Google Shape;96;p1"/>
          <p:cNvSpPr/>
          <p:nvPr/>
        </p:nvSpPr>
        <p:spPr>
          <a:xfrm>
            <a:off x="416587" y="7786986"/>
            <a:ext cx="29421163" cy="289305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400" b="1" dirty="0">
                <a:solidFill>
                  <a:srgbClr val="36449C"/>
                </a:solidFill>
                <a:latin typeface="Arial"/>
                <a:ea typeface="Arial"/>
                <a:cs typeface="Arial"/>
                <a:sym typeface="Arial"/>
              </a:rPr>
              <a:t>BACKGROUND</a:t>
            </a:r>
            <a:endParaRPr sz="4400" dirty="0"/>
          </a:p>
          <a:p>
            <a:pPr marL="0" marR="0" lvl="0" indent="0" algn="just" rtl="0">
              <a:spcBef>
                <a:spcPts val="0"/>
              </a:spcBef>
              <a:spcAft>
                <a:spcPts val="0"/>
              </a:spcAft>
              <a:buNone/>
            </a:pPr>
            <a:r>
              <a:rPr lang="en-US" sz="4000" dirty="0">
                <a:solidFill>
                  <a:srgbClr val="000000"/>
                </a:solidFill>
                <a:latin typeface="Arial"/>
                <a:ea typeface="Arial"/>
                <a:cs typeface="Arial"/>
                <a:sym typeface="Arial"/>
              </a:rPr>
              <a:t>Poor-quality medicines in resource-limited settings are well documented, yet limited evidence exists on the quality of medical devices (MDs) and in-vitro diagnostics (IVDs). Field observations suggest similar quality concerns, but scientific reporting remains scarce</a:t>
            </a:r>
          </a:p>
          <a:p>
            <a:pPr marL="0" marR="0" lvl="0" indent="0" algn="just" rtl="0">
              <a:spcBef>
                <a:spcPts val="0"/>
              </a:spcBef>
              <a:spcAft>
                <a:spcPts val="0"/>
              </a:spcAft>
              <a:buNone/>
            </a:pPr>
            <a:endParaRPr dirty="0"/>
          </a:p>
        </p:txBody>
      </p:sp>
      <p:sp>
        <p:nvSpPr>
          <p:cNvPr id="97" name="Google Shape;97;p1"/>
          <p:cNvSpPr/>
          <p:nvPr/>
        </p:nvSpPr>
        <p:spPr>
          <a:xfrm>
            <a:off x="235515" y="10547576"/>
            <a:ext cx="29772597" cy="20005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400" b="1" dirty="0">
                <a:solidFill>
                  <a:srgbClr val="36449C"/>
                </a:solidFill>
                <a:latin typeface="Arial"/>
                <a:ea typeface="Arial"/>
                <a:cs typeface="Arial"/>
                <a:sym typeface="Arial"/>
              </a:rPr>
              <a:t>OBJECTIVE:</a:t>
            </a:r>
          </a:p>
          <a:p>
            <a:pPr marL="0" marR="0" lvl="0" indent="0" algn="just" rtl="0">
              <a:spcBef>
                <a:spcPts val="0"/>
              </a:spcBef>
              <a:spcAft>
                <a:spcPts val="0"/>
              </a:spcAft>
              <a:buNone/>
            </a:pPr>
            <a:r>
              <a:rPr lang="en-US" sz="4000" dirty="0">
                <a:solidFill>
                  <a:schemeClr val="tx1"/>
                </a:solidFill>
                <a:latin typeface="+mn-lt"/>
                <a:ea typeface="Arial"/>
                <a:cs typeface="Arial"/>
                <a:sym typeface="Arial"/>
              </a:rPr>
              <a:t>This study assessed laboratory officers’ knowledge of pharmacovigilance and the quality of routine in-vitro diagnostic test kits in Kenya </a:t>
            </a:r>
            <a:endParaRPr sz="3200" dirty="0">
              <a:solidFill>
                <a:schemeClr val="tx1"/>
              </a:solidFill>
              <a:latin typeface="+mn-lt"/>
              <a:ea typeface="Arial"/>
              <a:cs typeface="Arial"/>
              <a:sym typeface="Arial"/>
            </a:endParaRPr>
          </a:p>
        </p:txBody>
      </p:sp>
      <p:sp>
        <p:nvSpPr>
          <p:cNvPr id="98" name="Google Shape;98;p1"/>
          <p:cNvSpPr/>
          <p:nvPr/>
        </p:nvSpPr>
        <p:spPr>
          <a:xfrm>
            <a:off x="194932" y="14755650"/>
            <a:ext cx="12465098"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400" b="1" dirty="0">
                <a:solidFill>
                  <a:srgbClr val="36449C"/>
                </a:solidFill>
                <a:latin typeface="Arial"/>
                <a:ea typeface="Arial"/>
                <a:cs typeface="Arial"/>
                <a:sym typeface="Arial"/>
              </a:rPr>
              <a:t>STUDY AREA</a:t>
            </a:r>
            <a:r>
              <a:rPr lang="en-GB" sz="4800" b="1" dirty="0">
                <a:solidFill>
                  <a:srgbClr val="36449C"/>
                </a:solidFill>
                <a:latin typeface="Arial"/>
                <a:ea typeface="Arial"/>
                <a:cs typeface="Arial"/>
                <a:sym typeface="Arial"/>
              </a:rPr>
              <a:t>:</a:t>
            </a:r>
            <a:r>
              <a:rPr lang="en-GB" sz="4800" b="1" dirty="0">
                <a:solidFill>
                  <a:schemeClr val="dk1"/>
                </a:solidFill>
                <a:latin typeface="Arial"/>
                <a:ea typeface="Arial"/>
                <a:cs typeface="Arial"/>
                <a:sym typeface="Arial"/>
              </a:rPr>
              <a:t> </a:t>
            </a:r>
            <a:r>
              <a:rPr lang="en-GB" sz="4000" dirty="0">
                <a:solidFill>
                  <a:schemeClr val="dk1"/>
                </a:solidFill>
                <a:latin typeface="+mj-lt"/>
                <a:ea typeface="Arial"/>
                <a:cs typeface="Arial"/>
                <a:sym typeface="Arial"/>
              </a:rPr>
              <a:t>Fourty seven </a:t>
            </a:r>
            <a:r>
              <a:rPr lang="en-GB" sz="4000" dirty="0">
                <a:solidFill>
                  <a:schemeClr val="dk1"/>
                </a:solidFill>
                <a:latin typeface="+mj-lt"/>
              </a:rPr>
              <a:t>C</a:t>
            </a:r>
            <a:r>
              <a:rPr lang="en-GB" sz="4000" dirty="0">
                <a:solidFill>
                  <a:schemeClr val="dk1"/>
                </a:solidFill>
                <a:latin typeface="+mj-lt"/>
                <a:ea typeface="Arial"/>
                <a:cs typeface="Arial"/>
                <a:sym typeface="Arial"/>
              </a:rPr>
              <a:t>ounties</a:t>
            </a:r>
            <a:r>
              <a:rPr lang="en-GB" sz="4000" dirty="0">
                <a:solidFill>
                  <a:schemeClr val="dk1"/>
                </a:solidFill>
                <a:latin typeface="+mj-lt"/>
                <a:ea typeface="Calibri"/>
                <a:cs typeface="Calibri"/>
                <a:sym typeface="Calibri"/>
              </a:rPr>
              <a:t>, Kenya</a:t>
            </a:r>
            <a:endParaRPr sz="4000" dirty="0">
              <a:latin typeface="+mj-lt"/>
            </a:endParaRPr>
          </a:p>
        </p:txBody>
      </p:sp>
      <p:sp>
        <p:nvSpPr>
          <p:cNvPr id="99" name="Google Shape;99;p1"/>
          <p:cNvSpPr/>
          <p:nvPr/>
        </p:nvSpPr>
        <p:spPr>
          <a:xfrm>
            <a:off x="318608" y="16117561"/>
            <a:ext cx="14283674" cy="378561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000" b="1" dirty="0">
                <a:solidFill>
                  <a:srgbClr val="36449C"/>
                </a:solidFill>
                <a:latin typeface="Arial"/>
                <a:ea typeface="Arial"/>
                <a:cs typeface="Arial"/>
                <a:sym typeface="Arial"/>
              </a:rPr>
              <a:t>STUDY DESIGN AND SAMPLING</a:t>
            </a:r>
          </a:p>
          <a:p>
            <a:pPr marL="0" marR="0" lvl="0" indent="0" algn="l" rtl="0">
              <a:spcBef>
                <a:spcPts val="0"/>
              </a:spcBef>
              <a:spcAft>
                <a:spcPts val="0"/>
              </a:spcAft>
              <a:buNone/>
            </a:pPr>
            <a:r>
              <a:rPr lang="en-US" sz="4000" dirty="0">
                <a:solidFill>
                  <a:schemeClr val="dk1"/>
                </a:solidFill>
                <a:latin typeface="Arial"/>
                <a:ea typeface="Arial"/>
                <a:cs typeface="Arial"/>
                <a:sym typeface="Arial"/>
              </a:rPr>
              <a:t>A cross-sectional study was conducted among laboratory professionals working in public ,private, and faith-based facilities in Kenya. Data was collected using a structured, self-administered online questionnaire distributed via WhatsApp between April 23 and May 19, 2025</a:t>
            </a:r>
            <a:r>
              <a:rPr lang="en-US" sz="3600" dirty="0">
                <a:solidFill>
                  <a:schemeClr val="dk1"/>
                </a:solidFill>
                <a:latin typeface="Arial"/>
                <a:ea typeface="Arial"/>
                <a:cs typeface="Arial"/>
                <a:sym typeface="Arial"/>
              </a:rPr>
              <a:t>. </a:t>
            </a:r>
            <a:r>
              <a:rPr lang="en-GB" sz="3600" dirty="0">
                <a:solidFill>
                  <a:schemeClr val="dk1"/>
                </a:solidFill>
                <a:latin typeface="Arial"/>
                <a:ea typeface="Arial"/>
                <a:cs typeface="Arial"/>
                <a:sym typeface="Arial"/>
              </a:rPr>
              <a:t>                     </a:t>
            </a:r>
            <a:endParaRPr sz="3600" dirty="0"/>
          </a:p>
        </p:txBody>
      </p:sp>
      <p:sp>
        <p:nvSpPr>
          <p:cNvPr id="101" name="Google Shape;101;p1"/>
          <p:cNvSpPr/>
          <p:nvPr/>
        </p:nvSpPr>
        <p:spPr>
          <a:xfrm>
            <a:off x="416587" y="24858555"/>
            <a:ext cx="14185695" cy="76940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400" b="1" dirty="0">
                <a:solidFill>
                  <a:srgbClr val="36449C"/>
                </a:solidFill>
                <a:latin typeface="Arial"/>
                <a:ea typeface="Arial"/>
                <a:cs typeface="Arial"/>
                <a:sym typeface="Arial"/>
              </a:rPr>
              <a:t>RESULTS</a:t>
            </a:r>
            <a:endParaRPr sz="4400" dirty="0"/>
          </a:p>
        </p:txBody>
      </p:sp>
      <p:sp>
        <p:nvSpPr>
          <p:cNvPr id="102" name="Google Shape;102;p1"/>
          <p:cNvSpPr/>
          <p:nvPr/>
        </p:nvSpPr>
        <p:spPr>
          <a:xfrm>
            <a:off x="111762" y="12628472"/>
            <a:ext cx="29649309" cy="2000507"/>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GB" sz="4000" b="1" dirty="0">
                <a:solidFill>
                  <a:srgbClr val="36449C"/>
                </a:solidFill>
                <a:latin typeface="Arial" panose="020B0604020202020204" pitchFamily="34" charset="0"/>
                <a:cs typeface="Arial" panose="020B0604020202020204" pitchFamily="34" charset="0"/>
                <a:sym typeface="Arial"/>
              </a:rPr>
              <a:t>METHODOLOGY</a:t>
            </a:r>
            <a:r>
              <a:rPr lang="en-GB" sz="4000" b="1" dirty="0">
                <a:solidFill>
                  <a:srgbClr val="36449C"/>
                </a:solidFill>
                <a:latin typeface="Arial" panose="020B0604020202020204" pitchFamily="34" charset="0"/>
                <a:cs typeface="Arial" panose="020B0604020202020204" pitchFamily="34" charset="0"/>
              </a:rPr>
              <a:t> </a:t>
            </a:r>
          </a:p>
          <a:p>
            <a:pPr marL="0" marR="0" lvl="0" indent="0" rtl="0">
              <a:spcBef>
                <a:spcPts val="0"/>
              </a:spcBef>
              <a:spcAft>
                <a:spcPts val="0"/>
              </a:spcAft>
              <a:buNone/>
            </a:pPr>
            <a:r>
              <a:rPr lang="en-GB" sz="4000" b="1" dirty="0">
                <a:solidFill>
                  <a:srgbClr val="1F3864"/>
                </a:solidFill>
                <a:latin typeface="Arial" panose="020B0604020202020204" pitchFamily="34" charset="0"/>
                <a:cs typeface="Arial" panose="020B0604020202020204" pitchFamily="34" charset="0"/>
                <a:sym typeface="Arial"/>
              </a:rPr>
              <a:t> </a:t>
            </a:r>
            <a:r>
              <a:rPr lang="en-US" sz="4000" dirty="0">
                <a:solidFill>
                  <a:schemeClr val="tx1"/>
                </a:solidFill>
                <a:latin typeface="Arial" panose="020B0604020202020204" pitchFamily="34" charset="0"/>
                <a:cs typeface="Arial" panose="020B0604020202020204" pitchFamily="34" charset="0"/>
                <a:sym typeface="Arial"/>
              </a:rPr>
              <a:t>A cross-sectional study was conducted among laboratory professionals working in public ,private, and faith-based facilities</a:t>
            </a:r>
            <a:r>
              <a:rPr lang="en-GB" sz="4000" dirty="0">
                <a:solidFill>
                  <a:schemeClr val="tx1"/>
                </a:solidFill>
                <a:latin typeface="Arial" panose="020B0604020202020204" pitchFamily="34" charset="0"/>
                <a:ea typeface="Calibri"/>
                <a:cs typeface="Arial" panose="020B0604020202020204" pitchFamily="34" charset="0"/>
                <a:sym typeface="Calibri"/>
              </a:rPr>
              <a:t> in Kenya</a:t>
            </a:r>
            <a:r>
              <a:rPr lang="en-GB" sz="4400" dirty="0">
                <a:solidFill>
                  <a:schemeClr val="tx1"/>
                </a:solidFill>
                <a:latin typeface="+mn-lt"/>
                <a:ea typeface="Calibri"/>
                <a:cs typeface="Calibri"/>
                <a:sym typeface="Calibri"/>
              </a:rPr>
              <a:t>. </a:t>
            </a:r>
            <a:endParaRPr sz="3700" dirty="0">
              <a:solidFill>
                <a:srgbClr val="000000"/>
              </a:solidFill>
              <a:latin typeface="Arial"/>
              <a:ea typeface="Arial"/>
              <a:cs typeface="Arial"/>
              <a:sym typeface="Arial"/>
            </a:endParaRPr>
          </a:p>
        </p:txBody>
      </p:sp>
      <p:sp>
        <p:nvSpPr>
          <p:cNvPr id="104" name="Google Shape;104;p1"/>
          <p:cNvSpPr/>
          <p:nvPr/>
        </p:nvSpPr>
        <p:spPr>
          <a:xfrm>
            <a:off x="330404" y="34119989"/>
            <a:ext cx="14858795" cy="584735"/>
          </a:xfrm>
          <a:prstGeom prst="rect">
            <a:avLst/>
          </a:prstGeom>
          <a:noFill/>
          <a:ln>
            <a:noFill/>
          </a:ln>
        </p:spPr>
        <p:txBody>
          <a:bodyPr spcFirstLastPara="1" wrap="square" lIns="91425" tIns="45700" rIns="91425" bIns="45700" anchor="t" anchorCtr="0">
            <a:spAutoFit/>
          </a:bodyPr>
          <a:lstStyle/>
          <a:p>
            <a:pPr lvl="0"/>
            <a:r>
              <a:rPr lang="en-GB" sz="3200" b="1" i="1" dirty="0">
                <a:solidFill>
                  <a:srgbClr val="C00000"/>
                </a:solidFill>
                <a:latin typeface="Arial"/>
                <a:ea typeface="Arial"/>
                <a:cs typeface="Arial"/>
                <a:sym typeface="Arial"/>
              </a:rPr>
              <a:t>*</a:t>
            </a:r>
            <a:endParaRPr dirty="0"/>
          </a:p>
        </p:txBody>
      </p:sp>
      <p:sp>
        <p:nvSpPr>
          <p:cNvPr id="105" name="Google Shape;105;p1"/>
          <p:cNvSpPr/>
          <p:nvPr/>
        </p:nvSpPr>
        <p:spPr>
          <a:xfrm>
            <a:off x="374510" y="20169329"/>
            <a:ext cx="14936142" cy="52629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400" b="1" dirty="0">
                <a:solidFill>
                  <a:srgbClr val="36449C"/>
                </a:solidFill>
                <a:latin typeface="Arial"/>
                <a:ea typeface="Arial"/>
                <a:cs typeface="Arial"/>
                <a:sym typeface="Arial"/>
              </a:rPr>
              <a:t>STATISTICAL ANALYSIS</a:t>
            </a:r>
            <a:r>
              <a:rPr lang="en-GB" sz="4800" b="1" dirty="0">
                <a:solidFill>
                  <a:srgbClr val="36449C"/>
                </a:solidFill>
                <a:latin typeface="Arial"/>
                <a:ea typeface="Arial"/>
                <a:cs typeface="Arial"/>
                <a:sym typeface="Arial"/>
              </a:rPr>
              <a:t>:</a:t>
            </a:r>
          </a:p>
          <a:p>
            <a:pPr marL="0" marR="0" lvl="0" indent="0" algn="l" rtl="0">
              <a:spcBef>
                <a:spcPts val="0"/>
              </a:spcBef>
              <a:spcAft>
                <a:spcPts val="0"/>
              </a:spcAft>
              <a:buNone/>
            </a:pPr>
            <a:r>
              <a:rPr lang="en-US" sz="4000" dirty="0">
                <a:solidFill>
                  <a:schemeClr val="tx1"/>
                </a:solidFill>
                <a:latin typeface="Arial"/>
                <a:ea typeface="Arial"/>
                <a:cs typeface="Arial"/>
                <a:sym typeface="Arial"/>
              </a:rPr>
              <a:t>The  responses were downloaded as an excel sheet  from the google forms and checked for completeness </a:t>
            </a:r>
          </a:p>
          <a:p>
            <a:pPr marL="0" marR="0" lvl="0" indent="0" algn="l" rtl="0">
              <a:spcBef>
                <a:spcPts val="0"/>
              </a:spcBef>
              <a:spcAft>
                <a:spcPts val="0"/>
              </a:spcAft>
              <a:buNone/>
            </a:pPr>
            <a:r>
              <a:rPr lang="en-US" sz="4000" dirty="0">
                <a:solidFill>
                  <a:schemeClr val="tx1"/>
                </a:solidFill>
                <a:latin typeface="Arial"/>
                <a:ea typeface="Arial"/>
                <a:cs typeface="Arial"/>
                <a:sym typeface="Arial"/>
              </a:rPr>
              <a:t>Data was loaded to SPSS Statistics version 20.0 (IBM SPSS Statistics) for analysis applying descriptive statistics to determine frequencies and proportions whereas qualitative data using NVivo version 15 for thematic analysis</a:t>
            </a:r>
            <a:r>
              <a:rPr lang="en-US" sz="2800" dirty="0">
                <a:solidFill>
                  <a:schemeClr val="tx1"/>
                </a:solidFill>
                <a:latin typeface="Arial"/>
                <a:ea typeface="Arial"/>
                <a:cs typeface="Arial"/>
                <a:sym typeface="Arial"/>
              </a:rPr>
              <a:t>.. </a:t>
            </a:r>
          </a:p>
          <a:p>
            <a:pPr marL="0" marR="0" lvl="0" indent="0" algn="l" rtl="0">
              <a:spcBef>
                <a:spcPts val="0"/>
              </a:spcBef>
              <a:spcAft>
                <a:spcPts val="0"/>
              </a:spcAft>
              <a:buNone/>
            </a:pPr>
            <a:r>
              <a:rPr lang="en-GB" sz="4800" b="1" dirty="0">
                <a:solidFill>
                  <a:srgbClr val="1F3864"/>
                </a:solidFill>
                <a:latin typeface="Arial"/>
                <a:ea typeface="Arial"/>
                <a:cs typeface="Arial"/>
                <a:sym typeface="Arial"/>
              </a:rPr>
              <a:t> </a:t>
            </a:r>
            <a:endParaRPr sz="3600" dirty="0">
              <a:solidFill>
                <a:schemeClr val="dk1"/>
              </a:solidFill>
              <a:latin typeface="Arial"/>
              <a:ea typeface="Arial"/>
              <a:cs typeface="Arial"/>
              <a:sym typeface="Arial"/>
            </a:endParaRPr>
          </a:p>
        </p:txBody>
      </p:sp>
      <p:sp>
        <p:nvSpPr>
          <p:cNvPr id="106" name="Google Shape;106;p1"/>
          <p:cNvSpPr/>
          <p:nvPr/>
        </p:nvSpPr>
        <p:spPr>
          <a:xfrm>
            <a:off x="416587" y="25506587"/>
            <a:ext cx="14547974" cy="31700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4000" dirty="0">
                <a:solidFill>
                  <a:schemeClr val="tx1"/>
                </a:solidFill>
                <a:latin typeface="Arial"/>
                <a:ea typeface="Arial"/>
                <a:cs typeface="Arial"/>
                <a:sym typeface="Arial"/>
              </a:rPr>
              <a:t>A total of 99 laboratory officers from 30 counties participated: 69.7% from public facilities, 24.2% from private, and 6.1% from faith-based institutions. 69.7% males and 30.3% females responded, with a majority 32% having worked for less than 5 years.</a:t>
            </a:r>
            <a:endParaRPr sz="4000" dirty="0">
              <a:solidFill>
                <a:schemeClr val="tx1"/>
              </a:solidFill>
              <a:latin typeface="Arial"/>
              <a:ea typeface="Arial"/>
              <a:cs typeface="Arial"/>
              <a:sym typeface="Arial"/>
            </a:endParaRPr>
          </a:p>
        </p:txBody>
      </p:sp>
      <p:sp>
        <p:nvSpPr>
          <p:cNvPr id="107" name="Google Shape;107;p1"/>
          <p:cNvSpPr/>
          <p:nvPr/>
        </p:nvSpPr>
        <p:spPr>
          <a:xfrm>
            <a:off x="16286162" y="29763756"/>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a:t>
            </a:r>
            <a:r>
              <a:rPr lang="en-GB" sz="4400" b="1" dirty="0">
                <a:solidFill>
                  <a:srgbClr val="36449C"/>
                </a:solidFill>
                <a:latin typeface="Arial"/>
                <a:ea typeface="Arial"/>
                <a:cs typeface="Arial"/>
                <a:sym typeface="Arial"/>
              </a:rPr>
              <a:t>DISCUSSION</a:t>
            </a:r>
            <a:endParaRPr sz="4400" dirty="0"/>
          </a:p>
        </p:txBody>
      </p:sp>
      <p:sp>
        <p:nvSpPr>
          <p:cNvPr id="108" name="Google Shape;108;p1"/>
          <p:cNvSpPr/>
          <p:nvPr/>
        </p:nvSpPr>
        <p:spPr>
          <a:xfrm>
            <a:off x="15852339" y="30538407"/>
            <a:ext cx="13908732" cy="4955162"/>
          </a:xfrm>
          <a:prstGeom prst="rect">
            <a:avLst/>
          </a:prstGeom>
          <a:noFill/>
          <a:ln>
            <a:noFill/>
          </a:ln>
        </p:spPr>
        <p:txBody>
          <a:bodyPr spcFirstLastPara="1" wrap="square" lIns="91425" tIns="45700" rIns="91425" bIns="45700" anchor="t" anchorCtr="0">
            <a:spAutoFit/>
          </a:bodyPr>
          <a:lstStyle/>
          <a:p>
            <a:pPr marL="685800" marR="0" lvl="0" indent="-685800" algn="l" rtl="0">
              <a:spcBef>
                <a:spcPts val="0"/>
              </a:spcBef>
              <a:spcAft>
                <a:spcPts val="0"/>
              </a:spcAft>
              <a:buClr>
                <a:srgbClr val="3E61FE"/>
              </a:buClr>
              <a:buSzPts val="3600"/>
              <a:buFont typeface="Noto Sans Symbols"/>
              <a:buChar char="❖"/>
            </a:pPr>
            <a:r>
              <a:rPr lang="en-US" sz="4000" dirty="0">
                <a:solidFill>
                  <a:schemeClr val="dk1"/>
                </a:solidFill>
                <a:latin typeface="Arial"/>
                <a:ea typeface="Arial"/>
                <a:cs typeface="Arial"/>
                <a:sym typeface="Arial"/>
              </a:rPr>
              <a:t>Poor-quality diagnostic test kits are present in Kenya, yet underreporting persists largely due to limited awareness of formal reporting systems such as PvERs. Unreliable diagnostic kits threaten patient safety, contribute to mismanagement of infectious diseases, promote antimicrobial resistance, and undermine disease surveillance and overall national health security</a:t>
            </a:r>
            <a:r>
              <a:rPr lang="en-US" sz="3600" dirty="0">
                <a:solidFill>
                  <a:schemeClr val="dk1"/>
                </a:solidFill>
                <a:latin typeface="Arial"/>
                <a:ea typeface="Arial"/>
                <a:cs typeface="Arial"/>
                <a:sym typeface="Arial"/>
              </a:rPr>
              <a:t>.</a:t>
            </a:r>
          </a:p>
          <a:p>
            <a:pPr marL="685800" marR="0" lvl="0" indent="-685800" algn="l" rtl="0">
              <a:spcBef>
                <a:spcPts val="0"/>
              </a:spcBef>
              <a:spcAft>
                <a:spcPts val="0"/>
              </a:spcAft>
              <a:buClr>
                <a:srgbClr val="3E61FE"/>
              </a:buClr>
              <a:buSzPts val="3600"/>
              <a:buFont typeface="Noto Sans Symbols"/>
              <a:buChar char="❖"/>
            </a:pPr>
            <a:endParaRPr sz="3600" dirty="0">
              <a:solidFill>
                <a:schemeClr val="dk1"/>
              </a:solidFill>
              <a:latin typeface="Arial"/>
              <a:ea typeface="Arial"/>
              <a:cs typeface="Arial"/>
              <a:sym typeface="Arial"/>
            </a:endParaRPr>
          </a:p>
        </p:txBody>
      </p:sp>
      <p:sp>
        <p:nvSpPr>
          <p:cNvPr id="109" name="Google Shape;109;p1"/>
          <p:cNvSpPr/>
          <p:nvPr/>
        </p:nvSpPr>
        <p:spPr>
          <a:xfrm>
            <a:off x="16630650" y="35301270"/>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a:t>
            </a:r>
            <a:r>
              <a:rPr lang="en-GB" sz="4400" b="1" dirty="0">
                <a:solidFill>
                  <a:srgbClr val="36449C"/>
                </a:solidFill>
                <a:latin typeface="Arial"/>
                <a:ea typeface="Arial"/>
                <a:cs typeface="Arial"/>
                <a:sym typeface="Arial"/>
              </a:rPr>
              <a:t>CONCLUSIONS</a:t>
            </a:r>
            <a:endParaRPr sz="4400" dirty="0"/>
          </a:p>
        </p:txBody>
      </p:sp>
      <p:sp>
        <p:nvSpPr>
          <p:cNvPr id="110" name="Google Shape;110;p1"/>
          <p:cNvSpPr/>
          <p:nvPr/>
        </p:nvSpPr>
        <p:spPr>
          <a:xfrm>
            <a:off x="15969489" y="36192076"/>
            <a:ext cx="13791582" cy="3170058"/>
          </a:xfrm>
          <a:prstGeom prst="rect">
            <a:avLst/>
          </a:prstGeom>
          <a:noFill/>
          <a:ln>
            <a:noFill/>
          </a:ln>
        </p:spPr>
        <p:txBody>
          <a:bodyPr spcFirstLastPara="1" wrap="square" lIns="91425" tIns="45700" rIns="91425" bIns="45700" anchor="t" anchorCtr="0">
            <a:spAutoFit/>
          </a:bodyPr>
          <a:lstStyle/>
          <a:p>
            <a:pPr marL="685800" marR="0" lvl="0" indent="-685800" algn="l" rtl="0">
              <a:spcBef>
                <a:spcPts val="0"/>
              </a:spcBef>
              <a:spcAft>
                <a:spcPts val="0"/>
              </a:spcAft>
              <a:buClr>
                <a:srgbClr val="3E61FE"/>
              </a:buClr>
              <a:buSzPts val="3600"/>
              <a:buFont typeface="Noto Sans Symbols"/>
              <a:buChar char="❖"/>
            </a:pPr>
            <a:r>
              <a:rPr lang="en-US" sz="4000" dirty="0">
                <a:solidFill>
                  <a:schemeClr val="dk1"/>
                </a:solidFill>
                <a:latin typeface="Arial"/>
                <a:ea typeface="Arial"/>
                <a:cs typeface="Arial"/>
                <a:sym typeface="Arial"/>
              </a:rPr>
              <a:t>Training laboratory officers on pharmacovigilance, enforcing regulatory oversight to ensure use of approved diagnostic kits, and establishing a national diagnostic policy with clear implementation mechanisms are critical steps towards improving diagnostic quality</a:t>
            </a:r>
            <a:endParaRPr sz="4000" dirty="0">
              <a:solidFill>
                <a:schemeClr val="dk1"/>
              </a:solidFill>
              <a:latin typeface="Arial"/>
              <a:ea typeface="Arial"/>
              <a:cs typeface="Arial"/>
              <a:sym typeface="Arial"/>
            </a:endParaRPr>
          </a:p>
        </p:txBody>
      </p:sp>
      <p:sp>
        <p:nvSpPr>
          <p:cNvPr id="114" name="Google Shape;114;p1"/>
          <p:cNvSpPr/>
          <p:nvPr/>
        </p:nvSpPr>
        <p:spPr>
          <a:xfrm>
            <a:off x="713140" y="363923"/>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txBody>
          <a:bodyPr/>
          <a:lstStyle/>
          <a:p>
            <a:endParaRPr lang="en-KE"/>
          </a:p>
        </p:txBody>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txBody>
            <a:bodyPr/>
            <a:lstStyle/>
            <a:p>
              <a:endParaRPr lang="en-KE"/>
            </a:p>
          </p:txBody>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txBody>
            <a:bodyPr/>
            <a:lstStyle/>
            <a:p>
              <a:endParaRPr lang="en-KE"/>
            </a:p>
          </p:txBody>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txBody>
            <a:bodyPr/>
            <a:lstStyle/>
            <a:p>
              <a:endParaRPr lang="en-KE"/>
            </a:p>
          </p:txBody>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sp>
        <p:nvSpPr>
          <p:cNvPr id="125" name="Google Shape;125;p1"/>
          <p:cNvSpPr txBox="1"/>
          <p:nvPr/>
        </p:nvSpPr>
        <p:spPr>
          <a:xfrm>
            <a:off x="1453252" y="40996401"/>
            <a:ext cx="7772180"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b="1" dirty="0">
                <a:solidFill>
                  <a:schemeClr val="dk1"/>
                </a:solidFill>
                <a:latin typeface="Calibri"/>
                <a:ea typeface="Calibri"/>
                <a:cs typeface="Calibri"/>
                <a:sym typeface="Calibri"/>
              </a:rPr>
              <a:t>CO-AUTHOR 1 INSTITUTIONAL </a:t>
            </a:r>
            <a:endParaRPr dirty="0"/>
          </a:p>
        </p:txBody>
      </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pic>
        <p:nvPicPr>
          <p:cNvPr id="5" name="Picture 4">
            <a:extLst>
              <a:ext uri="{FF2B5EF4-FFF2-40B4-BE49-F238E27FC236}">
                <a16:creationId xmlns:a16="http://schemas.microsoft.com/office/drawing/2014/main" id="{E802DD62-21C6-FE7E-E3E1-9284C06C3ECE}"/>
              </a:ext>
            </a:extLst>
          </p:cNvPr>
          <p:cNvPicPr>
            <a:picLocks noChangeAspect="1"/>
          </p:cNvPicPr>
          <p:nvPr/>
        </p:nvPicPr>
        <p:blipFill>
          <a:blip r:embed="rId5"/>
          <a:stretch>
            <a:fillRect/>
          </a:stretch>
        </p:blipFill>
        <p:spPr>
          <a:xfrm>
            <a:off x="13906500" y="114695"/>
            <a:ext cx="2724150" cy="2143125"/>
          </a:xfrm>
          <a:prstGeom prst="rect">
            <a:avLst/>
          </a:prstGeom>
        </p:spPr>
      </p:pic>
      <p:pic>
        <p:nvPicPr>
          <p:cNvPr id="10" name="Picture 9">
            <a:extLst>
              <a:ext uri="{FF2B5EF4-FFF2-40B4-BE49-F238E27FC236}">
                <a16:creationId xmlns:a16="http://schemas.microsoft.com/office/drawing/2014/main" id="{066491E0-219A-6D58-0A02-FBBB304056D5}"/>
              </a:ext>
            </a:extLst>
          </p:cNvPr>
          <p:cNvPicPr>
            <a:picLocks noChangeAspect="1"/>
          </p:cNvPicPr>
          <p:nvPr/>
        </p:nvPicPr>
        <p:blipFill>
          <a:blip r:embed="rId6"/>
          <a:stretch>
            <a:fillRect/>
          </a:stretch>
        </p:blipFill>
        <p:spPr>
          <a:xfrm>
            <a:off x="8298180" y="40472467"/>
            <a:ext cx="1854504" cy="1550369"/>
          </a:xfrm>
          <a:prstGeom prst="rect">
            <a:avLst/>
          </a:prstGeom>
        </p:spPr>
      </p:pic>
      <p:graphicFrame>
        <p:nvGraphicFramePr>
          <p:cNvPr id="4" name="Chart 3">
            <a:extLst>
              <a:ext uri="{FF2B5EF4-FFF2-40B4-BE49-F238E27FC236}">
                <a16:creationId xmlns:a16="http://schemas.microsoft.com/office/drawing/2014/main" id="{43D27A90-77AD-CC9D-4208-D0E852BAE3F9}"/>
              </a:ext>
            </a:extLst>
          </p:cNvPr>
          <p:cNvGraphicFramePr>
            <a:graphicFrameLocks/>
          </p:cNvGraphicFramePr>
          <p:nvPr>
            <p:extLst>
              <p:ext uri="{D42A27DB-BD31-4B8C-83A1-F6EECF244321}">
                <p14:modId xmlns:p14="http://schemas.microsoft.com/office/powerpoint/2010/main" val="214166944"/>
              </p:ext>
            </p:extLst>
          </p:nvPr>
        </p:nvGraphicFramePr>
        <p:xfrm>
          <a:off x="514142" y="28721272"/>
          <a:ext cx="15175855" cy="1038160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Chart 6">
            <a:extLst>
              <a:ext uri="{FF2B5EF4-FFF2-40B4-BE49-F238E27FC236}">
                <a16:creationId xmlns:a16="http://schemas.microsoft.com/office/drawing/2014/main" id="{6732712F-9377-6110-96F4-F5A445CDC121}"/>
              </a:ext>
            </a:extLst>
          </p:cNvPr>
          <p:cNvGraphicFramePr>
            <a:graphicFrameLocks/>
          </p:cNvGraphicFramePr>
          <p:nvPr>
            <p:extLst>
              <p:ext uri="{D42A27DB-BD31-4B8C-83A1-F6EECF244321}">
                <p14:modId xmlns:p14="http://schemas.microsoft.com/office/powerpoint/2010/main" val="272987630"/>
              </p:ext>
            </p:extLst>
          </p:nvPr>
        </p:nvGraphicFramePr>
        <p:xfrm>
          <a:off x="15189199" y="14023038"/>
          <a:ext cx="14711504" cy="8312274"/>
        </p:xfrm>
        <a:graphic>
          <a:graphicData uri="http://schemas.openxmlformats.org/drawingml/2006/chart">
            <c:chart xmlns:c="http://schemas.openxmlformats.org/drawingml/2006/chart" xmlns:r="http://schemas.openxmlformats.org/officeDocument/2006/relationships" r:id="rId8"/>
          </a:graphicData>
        </a:graphic>
      </p:graphicFrame>
      <mc:AlternateContent xmlns:mc="http://schemas.openxmlformats.org/markup-compatibility/2006" xmlns:cx2="http://schemas.microsoft.com/office/drawing/2015/10/21/chartex">
        <mc:Choice Requires="cx2">
          <p:graphicFrame>
            <p:nvGraphicFramePr>
              <p:cNvPr id="8" name="Chart 7">
                <a:extLst>
                  <a:ext uri="{FF2B5EF4-FFF2-40B4-BE49-F238E27FC236}">
                    <a16:creationId xmlns:a16="http://schemas.microsoft.com/office/drawing/2014/main" id="{5875CF8D-A646-1286-4DF7-4C7E86C03E73}"/>
                  </a:ext>
                </a:extLst>
              </p:cNvPr>
              <p:cNvGraphicFramePr/>
              <p:nvPr>
                <p:extLst>
                  <p:ext uri="{D42A27DB-BD31-4B8C-83A1-F6EECF244321}">
                    <p14:modId xmlns:p14="http://schemas.microsoft.com/office/powerpoint/2010/main" val="1352240768"/>
                  </p:ext>
                </p:extLst>
              </p:nvPr>
            </p:nvGraphicFramePr>
            <p:xfrm>
              <a:off x="15310652" y="22335711"/>
              <a:ext cx="14450419" cy="7189456"/>
            </p:xfrm>
            <a:graphic>
              <a:graphicData uri="http://schemas.microsoft.com/office/drawing/2014/chartex">
                <cx:chart xmlns:cx="http://schemas.microsoft.com/office/drawing/2014/chartex" xmlns:r="http://schemas.openxmlformats.org/officeDocument/2006/relationships" r:id="rId9"/>
              </a:graphicData>
            </a:graphic>
          </p:graphicFrame>
        </mc:Choice>
        <mc:Fallback xmlns="">
          <p:pic>
            <p:nvPicPr>
              <p:cNvPr id="8" name="Chart 7">
                <a:extLst>
                  <a:ext uri="{FF2B5EF4-FFF2-40B4-BE49-F238E27FC236}">
                    <a16:creationId xmlns:a16="http://schemas.microsoft.com/office/drawing/2014/main" id="{5875CF8D-A646-1286-4DF7-4C7E86C03E73}"/>
                  </a:ext>
                </a:extLst>
              </p:cNvPr>
              <p:cNvPicPr>
                <a:picLocks noGrp="1" noRot="1" noChangeAspect="1" noMove="1" noResize="1" noEditPoints="1" noAdjustHandles="1" noChangeArrowheads="1" noChangeShapeType="1"/>
              </p:cNvPicPr>
              <p:nvPr/>
            </p:nvPicPr>
            <p:blipFill>
              <a:blip r:embed="rId10"/>
              <a:stretch>
                <a:fillRect/>
              </a:stretch>
            </p:blipFill>
            <p:spPr>
              <a:xfrm>
                <a:off x="15310652" y="22335711"/>
                <a:ext cx="14450419" cy="7189456"/>
              </a:xfrm>
              <a:prstGeom prst="rect">
                <a:avLst/>
              </a:prstGeom>
            </p:spPr>
          </p:pic>
        </mc:Fallback>
      </mc:AlternateContent>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395</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Noto Sans Symbols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Cooper, Nik</dc:creator>
  <cp:lastModifiedBy>Keya Aggrey</cp:lastModifiedBy>
  <cp:revision>5</cp:revision>
  <dcterms:created xsi:type="dcterms:W3CDTF">2018-08-09T14:20:14Z</dcterms:created>
  <dcterms:modified xsi:type="dcterms:W3CDTF">2026-04-26T17:43:40Z</dcterms:modified>
</cp:coreProperties>
</file>